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6" r:id="rId2"/>
    <p:sldId id="257" r:id="rId3"/>
    <p:sldId id="258" r:id="rId4"/>
    <p:sldId id="265" r:id="rId5"/>
    <p:sldId id="259" r:id="rId6"/>
    <p:sldId id="261" r:id="rId7"/>
    <p:sldId id="270" r:id="rId8"/>
    <p:sldId id="269" r:id="rId9"/>
    <p:sldId id="272" r:id="rId10"/>
    <p:sldId id="267" r:id="rId11"/>
    <p:sldId id="271" r:id="rId12"/>
    <p:sldId id="268" r:id="rId13"/>
    <p:sldId id="263" r:id="rId14"/>
    <p:sldId id="264" r:id="rId15"/>
  </p:sldIdLst>
  <p:sldSz cx="12192000" cy="685800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5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624AF6-F256-414C-8B5A-D322272694F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0DC6BE0-DB6D-4982-8817-6525709DB2E0}">
      <dgm:prSet/>
      <dgm:spPr/>
      <dgm:t>
        <a:bodyPr/>
        <a:lstStyle/>
        <a:p>
          <a:r>
            <a:rPr lang="en-US" b="0" i="0"/>
            <a:t>The Advanced Encryption Standard (AES) is a symmetric-key encryption algorithm established as a standard for secure data protection.</a:t>
          </a:r>
          <a:endParaRPr lang="en-US"/>
        </a:p>
      </dgm:t>
    </dgm:pt>
    <dgm:pt modelId="{7916E6B1-E131-4965-96D2-6E1C6453270F}" type="parTrans" cxnId="{B73921EC-EAA6-4C94-8926-0F75A3AF3E63}">
      <dgm:prSet/>
      <dgm:spPr/>
      <dgm:t>
        <a:bodyPr/>
        <a:lstStyle/>
        <a:p>
          <a:endParaRPr lang="en-US"/>
        </a:p>
      </dgm:t>
    </dgm:pt>
    <dgm:pt modelId="{9E60F0B9-D9D3-40DE-93EC-F4C2AC27DEA9}" type="sibTrans" cxnId="{B73921EC-EAA6-4C94-8926-0F75A3AF3E63}">
      <dgm:prSet/>
      <dgm:spPr/>
      <dgm:t>
        <a:bodyPr/>
        <a:lstStyle/>
        <a:p>
          <a:endParaRPr lang="en-US"/>
        </a:p>
      </dgm:t>
    </dgm:pt>
    <dgm:pt modelId="{9D94F86A-1BB1-45E9-9984-62A41C25ECAF}">
      <dgm:prSet/>
      <dgm:spPr/>
      <dgm:t>
        <a:bodyPr/>
        <a:lstStyle/>
        <a:p>
          <a:r>
            <a:rPr lang="en-US" b="0" i="0"/>
            <a:t>AES operates on fixed-size data blocks, typically 128 bits or 16 bytes, and uses a series of substitution and permutation operations for encryption and decryption.</a:t>
          </a:r>
          <a:endParaRPr lang="en-US"/>
        </a:p>
      </dgm:t>
    </dgm:pt>
    <dgm:pt modelId="{CBE4C228-916D-4798-8DAF-0F116A632BA0}" type="parTrans" cxnId="{5786EDAD-B4BD-4072-AE49-ADA2BADE5054}">
      <dgm:prSet/>
      <dgm:spPr/>
      <dgm:t>
        <a:bodyPr/>
        <a:lstStyle/>
        <a:p>
          <a:endParaRPr lang="en-US"/>
        </a:p>
      </dgm:t>
    </dgm:pt>
    <dgm:pt modelId="{891F7C08-6D87-47A8-A7A9-BA5C3F2A83B0}" type="sibTrans" cxnId="{5786EDAD-B4BD-4072-AE49-ADA2BADE5054}">
      <dgm:prSet/>
      <dgm:spPr/>
      <dgm:t>
        <a:bodyPr/>
        <a:lstStyle/>
        <a:p>
          <a:endParaRPr lang="en-US"/>
        </a:p>
      </dgm:t>
    </dgm:pt>
    <dgm:pt modelId="{38661EDC-E66A-4F72-B38F-76DE3C28EFC7}">
      <dgm:prSet/>
      <dgm:spPr/>
      <dgm:t>
        <a:bodyPr/>
        <a:lstStyle/>
        <a:p>
          <a:r>
            <a:rPr lang="en-US" b="0" i="0"/>
            <a:t>It supports key lengths of 128, 192, and 256 bits, with longer keys providing higher levels of security.</a:t>
          </a:r>
          <a:endParaRPr lang="en-US"/>
        </a:p>
      </dgm:t>
    </dgm:pt>
    <dgm:pt modelId="{C675E5F7-E891-4607-B8FF-D4D57CD22538}" type="parTrans" cxnId="{C1F59B29-0FD9-4A1B-BC22-8E09F619E9FA}">
      <dgm:prSet/>
      <dgm:spPr/>
      <dgm:t>
        <a:bodyPr/>
        <a:lstStyle/>
        <a:p>
          <a:endParaRPr lang="en-US"/>
        </a:p>
      </dgm:t>
    </dgm:pt>
    <dgm:pt modelId="{5DDC122C-5F02-4BD4-8A1A-670FE43C9D2F}" type="sibTrans" cxnId="{C1F59B29-0FD9-4A1B-BC22-8E09F619E9FA}">
      <dgm:prSet/>
      <dgm:spPr/>
      <dgm:t>
        <a:bodyPr/>
        <a:lstStyle/>
        <a:p>
          <a:endParaRPr lang="en-US"/>
        </a:p>
      </dgm:t>
    </dgm:pt>
    <dgm:pt modelId="{B2279AF0-2E05-43B6-A81A-D49C188F7E06}">
      <dgm:prSet/>
      <dgm:spPr/>
      <dgm:t>
        <a:bodyPr/>
        <a:lstStyle/>
        <a:p>
          <a:r>
            <a:rPr lang="en-US" b="0" i="0"/>
            <a:t>AES is known for its speed and efficiency, making it a popular choice for various applications, including secure communication and data storage.</a:t>
          </a:r>
          <a:endParaRPr lang="en-US"/>
        </a:p>
      </dgm:t>
    </dgm:pt>
    <dgm:pt modelId="{A30F480F-96DA-4098-9C74-9798041ED8B9}" type="parTrans" cxnId="{4AA63524-CBFD-43A6-BA03-9D92C026CA88}">
      <dgm:prSet/>
      <dgm:spPr/>
      <dgm:t>
        <a:bodyPr/>
        <a:lstStyle/>
        <a:p>
          <a:endParaRPr lang="en-US"/>
        </a:p>
      </dgm:t>
    </dgm:pt>
    <dgm:pt modelId="{68D8E7F7-DFD3-48E7-89B3-EB13AFBAAD98}" type="sibTrans" cxnId="{4AA63524-CBFD-43A6-BA03-9D92C026CA88}">
      <dgm:prSet/>
      <dgm:spPr/>
      <dgm:t>
        <a:bodyPr/>
        <a:lstStyle/>
        <a:p>
          <a:endParaRPr lang="en-US"/>
        </a:p>
      </dgm:t>
    </dgm:pt>
    <dgm:pt modelId="{066C95A5-2856-4476-A8E6-DC9BB7A9417B}">
      <dgm:prSet/>
      <dgm:spPr/>
      <dgm:t>
        <a:bodyPr/>
        <a:lstStyle/>
        <a:p>
          <a:r>
            <a:rPr lang="en-US" b="0" i="0"/>
            <a:t>It has a proven track record of robust security and has become a fundamental encryption method used in many modern cryptographic protocols and systems.</a:t>
          </a:r>
          <a:endParaRPr lang="en-US"/>
        </a:p>
      </dgm:t>
    </dgm:pt>
    <dgm:pt modelId="{C72B739E-D4C3-462B-8582-89DF08F4B83C}" type="parTrans" cxnId="{7E6EDC2B-0325-4208-840E-7945149685AB}">
      <dgm:prSet/>
      <dgm:spPr/>
      <dgm:t>
        <a:bodyPr/>
        <a:lstStyle/>
        <a:p>
          <a:endParaRPr lang="en-US"/>
        </a:p>
      </dgm:t>
    </dgm:pt>
    <dgm:pt modelId="{4ED2DAA6-C11B-4D05-B57D-B2F87683BF74}" type="sibTrans" cxnId="{7E6EDC2B-0325-4208-840E-7945149685AB}">
      <dgm:prSet/>
      <dgm:spPr/>
      <dgm:t>
        <a:bodyPr/>
        <a:lstStyle/>
        <a:p>
          <a:endParaRPr lang="en-US"/>
        </a:p>
      </dgm:t>
    </dgm:pt>
    <dgm:pt modelId="{F82C8665-4A3B-4E5C-97C6-D1B74CAAA592}" type="pres">
      <dgm:prSet presAssocID="{F4624AF6-F256-414C-8B5A-D322272694F0}" presName="linear" presStyleCnt="0">
        <dgm:presLayoutVars>
          <dgm:animLvl val="lvl"/>
          <dgm:resizeHandles val="exact"/>
        </dgm:presLayoutVars>
      </dgm:prSet>
      <dgm:spPr/>
    </dgm:pt>
    <dgm:pt modelId="{9034F84E-F07B-4C8E-987A-0666BBC06137}" type="pres">
      <dgm:prSet presAssocID="{90DC6BE0-DB6D-4982-8817-6525709DB2E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E729E32-347B-430A-A5DA-985BE8D3E431}" type="pres">
      <dgm:prSet presAssocID="{9E60F0B9-D9D3-40DE-93EC-F4C2AC27DEA9}" presName="spacer" presStyleCnt="0"/>
      <dgm:spPr/>
    </dgm:pt>
    <dgm:pt modelId="{AA027E4D-48BB-4F1B-95DF-B08E769BCCE6}" type="pres">
      <dgm:prSet presAssocID="{9D94F86A-1BB1-45E9-9984-62A41C25ECA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46B4DB9-6784-476E-BCDF-DAE4F997731C}" type="pres">
      <dgm:prSet presAssocID="{891F7C08-6D87-47A8-A7A9-BA5C3F2A83B0}" presName="spacer" presStyleCnt="0"/>
      <dgm:spPr/>
    </dgm:pt>
    <dgm:pt modelId="{43E9493B-C339-4FEE-9FA3-E5EFDCC2B477}" type="pres">
      <dgm:prSet presAssocID="{38661EDC-E66A-4F72-B38F-76DE3C28EFC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188ADCD-A42E-4D2B-8EFB-CB2F513A044B}" type="pres">
      <dgm:prSet presAssocID="{5DDC122C-5F02-4BD4-8A1A-670FE43C9D2F}" presName="spacer" presStyleCnt="0"/>
      <dgm:spPr/>
    </dgm:pt>
    <dgm:pt modelId="{D2B1FBB3-F3DE-404E-844B-2EDF81E5F1EC}" type="pres">
      <dgm:prSet presAssocID="{B2279AF0-2E05-43B6-A81A-D49C188F7E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ADA6A90-AB7D-49A1-9333-13319073FFE2}" type="pres">
      <dgm:prSet presAssocID="{68D8E7F7-DFD3-48E7-89B3-EB13AFBAAD98}" presName="spacer" presStyleCnt="0"/>
      <dgm:spPr/>
    </dgm:pt>
    <dgm:pt modelId="{1DB150F8-9F9B-49B0-83B6-D2C2E8087F2E}" type="pres">
      <dgm:prSet presAssocID="{066C95A5-2856-4476-A8E6-DC9BB7A9417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154DB02-9C0D-4428-823C-980B4E4B9F61}" type="presOf" srcId="{F4624AF6-F256-414C-8B5A-D322272694F0}" destId="{F82C8665-4A3B-4E5C-97C6-D1B74CAAA592}" srcOrd="0" destOrd="0" presId="urn:microsoft.com/office/officeart/2005/8/layout/vList2"/>
    <dgm:cxn modelId="{4AA63524-CBFD-43A6-BA03-9D92C026CA88}" srcId="{F4624AF6-F256-414C-8B5A-D322272694F0}" destId="{B2279AF0-2E05-43B6-A81A-D49C188F7E06}" srcOrd="3" destOrd="0" parTransId="{A30F480F-96DA-4098-9C74-9798041ED8B9}" sibTransId="{68D8E7F7-DFD3-48E7-89B3-EB13AFBAAD98}"/>
    <dgm:cxn modelId="{323B1E26-B623-4124-8604-6D0A40E3C8B8}" type="presOf" srcId="{90DC6BE0-DB6D-4982-8817-6525709DB2E0}" destId="{9034F84E-F07B-4C8E-987A-0666BBC06137}" srcOrd="0" destOrd="0" presId="urn:microsoft.com/office/officeart/2005/8/layout/vList2"/>
    <dgm:cxn modelId="{C1F59B29-0FD9-4A1B-BC22-8E09F619E9FA}" srcId="{F4624AF6-F256-414C-8B5A-D322272694F0}" destId="{38661EDC-E66A-4F72-B38F-76DE3C28EFC7}" srcOrd="2" destOrd="0" parTransId="{C675E5F7-E891-4607-B8FF-D4D57CD22538}" sibTransId="{5DDC122C-5F02-4BD4-8A1A-670FE43C9D2F}"/>
    <dgm:cxn modelId="{7E6EDC2B-0325-4208-840E-7945149685AB}" srcId="{F4624AF6-F256-414C-8B5A-D322272694F0}" destId="{066C95A5-2856-4476-A8E6-DC9BB7A9417B}" srcOrd="4" destOrd="0" parTransId="{C72B739E-D4C3-462B-8582-89DF08F4B83C}" sibTransId="{4ED2DAA6-C11B-4D05-B57D-B2F87683BF74}"/>
    <dgm:cxn modelId="{E3230832-6A4A-4045-AD62-0914CF32E186}" type="presOf" srcId="{38661EDC-E66A-4F72-B38F-76DE3C28EFC7}" destId="{43E9493B-C339-4FEE-9FA3-E5EFDCC2B477}" srcOrd="0" destOrd="0" presId="urn:microsoft.com/office/officeart/2005/8/layout/vList2"/>
    <dgm:cxn modelId="{8C57687D-FBC2-4BCA-8EBA-C56DCCC7289A}" type="presOf" srcId="{B2279AF0-2E05-43B6-A81A-D49C188F7E06}" destId="{D2B1FBB3-F3DE-404E-844B-2EDF81E5F1EC}" srcOrd="0" destOrd="0" presId="urn:microsoft.com/office/officeart/2005/8/layout/vList2"/>
    <dgm:cxn modelId="{A1E3AA8F-AC49-4764-8DFE-A4C3D459C81C}" type="presOf" srcId="{066C95A5-2856-4476-A8E6-DC9BB7A9417B}" destId="{1DB150F8-9F9B-49B0-83B6-D2C2E8087F2E}" srcOrd="0" destOrd="0" presId="urn:microsoft.com/office/officeart/2005/8/layout/vList2"/>
    <dgm:cxn modelId="{5786EDAD-B4BD-4072-AE49-ADA2BADE5054}" srcId="{F4624AF6-F256-414C-8B5A-D322272694F0}" destId="{9D94F86A-1BB1-45E9-9984-62A41C25ECAF}" srcOrd="1" destOrd="0" parTransId="{CBE4C228-916D-4798-8DAF-0F116A632BA0}" sibTransId="{891F7C08-6D87-47A8-A7A9-BA5C3F2A83B0}"/>
    <dgm:cxn modelId="{44E99AB2-A56F-4024-BC6B-6A7E8440B020}" type="presOf" srcId="{9D94F86A-1BB1-45E9-9984-62A41C25ECAF}" destId="{AA027E4D-48BB-4F1B-95DF-B08E769BCCE6}" srcOrd="0" destOrd="0" presId="urn:microsoft.com/office/officeart/2005/8/layout/vList2"/>
    <dgm:cxn modelId="{B73921EC-EAA6-4C94-8926-0F75A3AF3E63}" srcId="{F4624AF6-F256-414C-8B5A-D322272694F0}" destId="{90DC6BE0-DB6D-4982-8817-6525709DB2E0}" srcOrd="0" destOrd="0" parTransId="{7916E6B1-E131-4965-96D2-6E1C6453270F}" sibTransId="{9E60F0B9-D9D3-40DE-93EC-F4C2AC27DEA9}"/>
    <dgm:cxn modelId="{01569424-C951-4E26-9C41-BE026A865BBD}" type="presParOf" srcId="{F82C8665-4A3B-4E5C-97C6-D1B74CAAA592}" destId="{9034F84E-F07B-4C8E-987A-0666BBC06137}" srcOrd="0" destOrd="0" presId="urn:microsoft.com/office/officeart/2005/8/layout/vList2"/>
    <dgm:cxn modelId="{6A4F5549-944D-4918-9B65-D977F20088F3}" type="presParOf" srcId="{F82C8665-4A3B-4E5C-97C6-D1B74CAAA592}" destId="{EE729E32-347B-430A-A5DA-985BE8D3E431}" srcOrd="1" destOrd="0" presId="urn:microsoft.com/office/officeart/2005/8/layout/vList2"/>
    <dgm:cxn modelId="{E5B3011D-D30F-4A6C-9323-25CF2EDD1C9E}" type="presParOf" srcId="{F82C8665-4A3B-4E5C-97C6-D1B74CAAA592}" destId="{AA027E4D-48BB-4F1B-95DF-B08E769BCCE6}" srcOrd="2" destOrd="0" presId="urn:microsoft.com/office/officeart/2005/8/layout/vList2"/>
    <dgm:cxn modelId="{21BF0C42-733F-4AEC-B5A9-9D4CB9496705}" type="presParOf" srcId="{F82C8665-4A3B-4E5C-97C6-D1B74CAAA592}" destId="{D46B4DB9-6784-476E-BCDF-DAE4F997731C}" srcOrd="3" destOrd="0" presId="urn:microsoft.com/office/officeart/2005/8/layout/vList2"/>
    <dgm:cxn modelId="{7DE2B94D-9819-496A-917A-0447A062668D}" type="presParOf" srcId="{F82C8665-4A3B-4E5C-97C6-D1B74CAAA592}" destId="{43E9493B-C339-4FEE-9FA3-E5EFDCC2B477}" srcOrd="4" destOrd="0" presId="urn:microsoft.com/office/officeart/2005/8/layout/vList2"/>
    <dgm:cxn modelId="{8983C887-4ADF-4CFC-AE06-6C6C32D663AA}" type="presParOf" srcId="{F82C8665-4A3B-4E5C-97C6-D1B74CAAA592}" destId="{E188ADCD-A42E-4D2B-8EFB-CB2F513A044B}" srcOrd="5" destOrd="0" presId="urn:microsoft.com/office/officeart/2005/8/layout/vList2"/>
    <dgm:cxn modelId="{683DA9FF-F912-4DBE-AEBB-FDA17656A74C}" type="presParOf" srcId="{F82C8665-4A3B-4E5C-97C6-D1B74CAAA592}" destId="{D2B1FBB3-F3DE-404E-844B-2EDF81E5F1EC}" srcOrd="6" destOrd="0" presId="urn:microsoft.com/office/officeart/2005/8/layout/vList2"/>
    <dgm:cxn modelId="{D4D974E6-F8CA-4B53-BC8F-364227F4B81B}" type="presParOf" srcId="{F82C8665-4A3B-4E5C-97C6-D1B74CAAA592}" destId="{4ADA6A90-AB7D-49A1-9333-13319073FFE2}" srcOrd="7" destOrd="0" presId="urn:microsoft.com/office/officeart/2005/8/layout/vList2"/>
    <dgm:cxn modelId="{C9AF7D69-9DE1-45C7-B080-830552FBD7D1}" type="presParOf" srcId="{F82C8665-4A3B-4E5C-97C6-D1B74CAAA592}" destId="{1DB150F8-9F9B-49B0-83B6-D2C2E8087F2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4F84E-F07B-4C8E-987A-0666BBC06137}">
      <dsp:nvSpPr>
        <dsp:cNvPr id="0" name=""/>
        <dsp:cNvSpPr/>
      </dsp:nvSpPr>
      <dsp:spPr>
        <a:xfrm>
          <a:off x="0" y="24299"/>
          <a:ext cx="5354280" cy="753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The Advanced Encryption Standard (AES) is a symmetric-key encryption algorithm established as a standard for secure data protection.</a:t>
          </a:r>
          <a:endParaRPr lang="en-US" sz="1400" kern="1200"/>
        </a:p>
      </dsp:txBody>
      <dsp:txXfrm>
        <a:off x="36782" y="61081"/>
        <a:ext cx="5280716" cy="679916"/>
      </dsp:txXfrm>
    </dsp:sp>
    <dsp:sp modelId="{AA027E4D-48BB-4F1B-95DF-B08E769BCCE6}">
      <dsp:nvSpPr>
        <dsp:cNvPr id="0" name=""/>
        <dsp:cNvSpPr/>
      </dsp:nvSpPr>
      <dsp:spPr>
        <a:xfrm>
          <a:off x="0" y="818099"/>
          <a:ext cx="5354280" cy="753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AES operates on fixed-size data blocks, typically 128 bits or 16 bytes, and uses a series of substitution and permutation operations for encryption and decryption.</a:t>
          </a:r>
          <a:endParaRPr lang="en-US" sz="1400" kern="1200"/>
        </a:p>
      </dsp:txBody>
      <dsp:txXfrm>
        <a:off x="36782" y="854881"/>
        <a:ext cx="5280716" cy="679916"/>
      </dsp:txXfrm>
    </dsp:sp>
    <dsp:sp modelId="{43E9493B-C339-4FEE-9FA3-E5EFDCC2B477}">
      <dsp:nvSpPr>
        <dsp:cNvPr id="0" name=""/>
        <dsp:cNvSpPr/>
      </dsp:nvSpPr>
      <dsp:spPr>
        <a:xfrm>
          <a:off x="0" y="1611899"/>
          <a:ext cx="5354280" cy="753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It supports key lengths of 128, 192, and 256 bits, with longer keys providing higher levels of security.</a:t>
          </a:r>
          <a:endParaRPr lang="en-US" sz="1400" kern="1200"/>
        </a:p>
      </dsp:txBody>
      <dsp:txXfrm>
        <a:off x="36782" y="1648681"/>
        <a:ext cx="5280716" cy="679916"/>
      </dsp:txXfrm>
    </dsp:sp>
    <dsp:sp modelId="{D2B1FBB3-F3DE-404E-844B-2EDF81E5F1EC}">
      <dsp:nvSpPr>
        <dsp:cNvPr id="0" name=""/>
        <dsp:cNvSpPr/>
      </dsp:nvSpPr>
      <dsp:spPr>
        <a:xfrm>
          <a:off x="0" y="2405699"/>
          <a:ext cx="5354280" cy="753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AES is known for its speed and efficiency, making it a popular choice for various applications, including secure communication and data storage.</a:t>
          </a:r>
          <a:endParaRPr lang="en-US" sz="1400" kern="1200"/>
        </a:p>
      </dsp:txBody>
      <dsp:txXfrm>
        <a:off x="36782" y="2442481"/>
        <a:ext cx="5280716" cy="679916"/>
      </dsp:txXfrm>
    </dsp:sp>
    <dsp:sp modelId="{1DB150F8-9F9B-49B0-83B6-D2C2E8087F2E}">
      <dsp:nvSpPr>
        <dsp:cNvPr id="0" name=""/>
        <dsp:cNvSpPr/>
      </dsp:nvSpPr>
      <dsp:spPr>
        <a:xfrm>
          <a:off x="0" y="3199500"/>
          <a:ext cx="5354280" cy="753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It has a proven track record of robust security and has become a fundamental encryption method used in many modern cryptographic protocols and systems.</a:t>
          </a:r>
          <a:endParaRPr lang="en-US" sz="1400" kern="1200"/>
        </a:p>
      </dsp:txBody>
      <dsp:txXfrm>
        <a:off x="36782" y="3236282"/>
        <a:ext cx="5280716" cy="6799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00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585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57326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F803718-B8BF-497F-A984-712BA1ED5D2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2784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0111CD9-D0AF-457D-9A4F-98FC04BC9A3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4007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4464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6909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8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1255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C7DF-1A0F-4CAC-8445-C88DCF9CF9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443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41812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612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8985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46E93278-1DF5-4FAB-BCA3-32B4116A7B24}" type="slidenum">
              <a:rPr lang="en-IN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31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13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how-to-authenticate-a-user-via-face-recognition-in-your-web-application" TargetMode="External" /><Relationship Id="rId2" Type="http://schemas.openxmlformats.org/officeDocument/2006/relationships/hyperlink" Target="https://www.geeksforgeeks.org/advanced-encryption-standard-aes/" TargetMode="External" /><Relationship Id="rId1" Type="http://schemas.openxmlformats.org/officeDocument/2006/relationships/slideLayout" Target="../slideLayouts/slideLayout7.xml" /><Relationship Id="rId4" Type="http://schemas.openxmlformats.org/officeDocument/2006/relationships/hyperlink" Target="https://www.researchgate.net/publication/233864740_Face_Recognition_A_Literature_Review" TargetMode="Externa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 /><Relationship Id="rId7" Type="http://schemas.microsoft.com/office/2007/relationships/diagramDrawing" Target="../diagrams/drawing1.xml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2.xml" /><Relationship Id="rId6" Type="http://schemas.openxmlformats.org/officeDocument/2006/relationships/diagramColors" Target="../diagrams/colors1.xml" /><Relationship Id="rId5" Type="http://schemas.openxmlformats.org/officeDocument/2006/relationships/diagramQuickStyle" Target="../diagrams/quickStyle1.xml" /><Relationship Id="rId4" Type="http://schemas.openxmlformats.org/officeDocument/2006/relationships/diagramLayout" Target="../diagrams/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idx="4294967295"/>
          </p:nvPr>
        </p:nvSpPr>
        <p:spPr>
          <a:xfrm>
            <a:off x="0" y="1538288"/>
            <a:ext cx="12192000" cy="5319712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2500" lnSpcReduction="20000"/>
          </a:bodyPr>
          <a:lstStyle/>
          <a:p>
            <a:pPr marL="246960" indent="0" algn="ctr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spc="-1" dirty="0">
                <a:solidFill>
                  <a:srgbClr val="333333"/>
                </a:solidFill>
                <a:latin typeface="Times New Roman"/>
              </a:rPr>
              <a:t>Mohammed Adnan        2010030236</a:t>
            </a:r>
          </a:p>
          <a:p>
            <a:pPr marL="246960" indent="0" algn="ctr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 err="1">
                <a:solidFill>
                  <a:srgbClr val="333333"/>
                </a:solidFill>
                <a:latin typeface="Times New Roman"/>
              </a:rPr>
              <a:t>Motupally</a:t>
            </a:r>
            <a:r>
              <a:rPr lang="en-US" sz="1800" b="0" strike="noStrike" spc="-1" dirty="0">
                <a:solidFill>
                  <a:srgbClr val="333333"/>
                </a:solidFill>
                <a:latin typeface="Times New Roman"/>
              </a:rPr>
              <a:t> Chaitanya    2010030366</a:t>
            </a:r>
          </a:p>
          <a:p>
            <a:pPr marL="246960" indent="0" algn="ctr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1800" b="0" strike="noStrike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Gande</a:t>
            </a:r>
            <a:r>
              <a:rPr lang="en-IN" sz="1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b="0" strike="noStrike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Saiteja</a:t>
            </a:r>
            <a:r>
              <a:rPr lang="en-IN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2010030055</a:t>
            </a:r>
          </a:p>
          <a:p>
            <a:pPr marL="246960" indent="0" algn="ctr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1800" b="0" strike="noStrike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Gilla</a:t>
            </a:r>
            <a:r>
              <a:rPr lang="en-IN" sz="1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b="0" strike="noStrike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Samanth</a:t>
            </a:r>
            <a:r>
              <a:rPr lang="en-IN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2010030272</a:t>
            </a:r>
          </a:p>
          <a:p>
            <a:pPr marL="246960" indent="0" algn="just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4696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333333"/>
                </a:solidFill>
                <a:latin typeface="Times New Roman"/>
              </a:rPr>
              <a:t>Under the Guidance of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4696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P. Sree Lakshmi</a:t>
            </a:r>
          </a:p>
          <a:p>
            <a:pPr marL="24696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333333"/>
                </a:solidFill>
                <a:latin typeface="Times New Roman"/>
              </a:rPr>
              <a:t>Associate Professor</a:t>
            </a: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46960" indent="0"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246960"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and Engineering Department </a:t>
            </a:r>
            <a:endParaRPr lang="en-IN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6960"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KL Hyderabad Off Campus, Aziz Nagar ,Hyderabad</a:t>
            </a:r>
            <a:endParaRPr lang="en-IN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696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6891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algn="ctr">
              <a:tabLst>
                <a:tab pos="0" algn="l"/>
              </a:tabLst>
            </a:pPr>
            <a:r>
              <a:rPr lang="en-US" sz="40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Review-2 on</a:t>
            </a:r>
            <a:br>
              <a:rPr lang="en-US" sz="4000" dirty="0"/>
            </a:br>
            <a:r>
              <a:rPr lang="en-IN" sz="4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Web-Based Facial Authentication System</a:t>
            </a:r>
            <a:endParaRPr lang="en-U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4000" spc="-1" dirty="0">
                <a:solidFill>
                  <a:srgbClr val="000000"/>
                </a:solidFill>
                <a:latin typeface="Times New Roman"/>
              </a:rPr>
              <a:t>Results/Outputs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D22CFA-314C-E2B6-2CB3-99EA2FEE70C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46869" y="1325563"/>
            <a:ext cx="11498262" cy="4849812"/>
          </a:xfrm>
          <a:prstGeom prst="rect">
            <a:avLst/>
          </a:prstGeom>
          <a:noFill/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37472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FF4861-D7BA-A514-3FA4-4AD54FB04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41" y="1604520"/>
            <a:ext cx="7070717" cy="397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/>
        <p:txBody>
          <a:bodyPr lIns="90000" tIns="45000" rIns="90000" bIns="45000" anchor="ctr">
            <a:normAutofit/>
          </a:bodyPr>
          <a:lstStyle/>
          <a:p>
            <a:pPr algn="ctr">
              <a:spcBef>
                <a:spcPts val="1001"/>
              </a:spcBef>
              <a:buClr>
                <a:srgbClr val="000000"/>
              </a:buClr>
            </a:pPr>
            <a:r>
              <a:rPr lang="en-US" spc="-1">
                <a:solidFill>
                  <a:srgbClr val="00000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547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4000" spc="-1" dirty="0">
                <a:solidFill>
                  <a:srgbClr val="000000"/>
                </a:solidFill>
                <a:latin typeface="Times New Roman"/>
              </a:rPr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190E1B-20ED-AD84-7A36-D5D1C54F1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77" y="1324800"/>
            <a:ext cx="9754445" cy="484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70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993438" cy="13239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44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4013" cy="43497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685800" indent="-457200">
              <a:spcBef>
                <a:spcPts val="1001"/>
              </a:spcBef>
              <a:tabLst>
                <a:tab pos="0" algn="l"/>
              </a:tabLst>
            </a:pPr>
            <a:r>
              <a:rPr lang="en-IN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https://www.geeksforgeeks.org/advanced-encryption-standard-aes/</a:t>
            </a:r>
            <a:endParaRPr lang="en-IN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457200">
              <a:spcBef>
                <a:spcPts val="1001"/>
              </a:spcBef>
              <a:tabLst>
                <a:tab pos="0" algn="l"/>
              </a:tabLst>
            </a:pPr>
            <a:r>
              <a:rPr lang="en-IN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https://hackernoon.com/how-to-authenticate-a-user-via-face-recognition-in-your-web-application</a:t>
            </a:r>
            <a:endParaRPr lang="en-IN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457200">
              <a:spcBef>
                <a:spcPts val="1001"/>
              </a:spcBef>
              <a:tabLst>
                <a:tab pos="0" algn="l"/>
              </a:tabLs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(PDF) Face Recognition: A Literature Review (researchgate.net)</a:t>
            </a:r>
            <a:endParaRPr lang="en-IN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idx="4294967295"/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6000" b="0" strike="noStrike" spc="-1" dirty="0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6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4013" cy="11715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sz="4400" b="0" strike="noStrike" spc="-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idx="4294967295"/>
          </p:nvPr>
        </p:nvSpPr>
        <p:spPr>
          <a:xfrm>
            <a:off x="0" y="1804605"/>
            <a:ext cx="10514013" cy="43497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Introduction</a:t>
            </a:r>
            <a:endParaRPr lang="en-IN" sz="2400" b="0" strike="noStrike" spc="-1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Objectives of the Project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Literature Review</a:t>
            </a:r>
            <a:endParaRPr lang="en-IN" sz="2400" b="0" strike="noStrike" spc="-1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Proposed Methodology/Architecture/Algorithm/Technique/</a:t>
            </a:r>
            <a:r>
              <a:rPr lang="en-US" sz="2400" b="0" strike="noStrike" spc="-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etc</a:t>
            </a:r>
            <a:endParaRPr lang="en-US" sz="2400" b="0" strike="noStrike" spc="-1" dirty="0">
              <a:solidFill>
                <a:schemeClr val="accent1">
                  <a:lumMod val="60000"/>
                  <a:lumOff val="40000"/>
                </a:schemeClr>
              </a:solidFill>
              <a:latin typeface="Times New Roman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Implementation Details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Results/Outputs</a:t>
            </a:r>
            <a:endParaRPr lang="en-IN" sz="2400" b="0" strike="noStrike" spc="-1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/>
              </a:rPr>
              <a:t>References</a:t>
            </a:r>
            <a:endParaRPr lang="en-IN" sz="2400" b="0" strike="noStrike" spc="-1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000" b="1" strike="noStrike" spc="-1">
                <a:solidFill>
                  <a:srgbClr val="000000"/>
                </a:solidFill>
                <a:latin typeface="Times New Roman"/>
              </a:rPr>
              <a:t>Introduction</a:t>
            </a:r>
            <a:endParaRPr lang="en-IN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idx="4294967295"/>
          </p:nvPr>
        </p:nvSpPr>
        <p:spPr>
          <a:xfrm>
            <a:off x="693738" y="1325563"/>
            <a:ext cx="11498262" cy="484981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an overview of the current state of online security and authentication challenges.</a:t>
            </a:r>
          </a:p>
          <a:p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Mention the rise in cyber threats and the need for more secure authentication methods.</a:t>
            </a:r>
          </a:p>
          <a:p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Introduce the concept of facial recognition technology as a solution.</a:t>
            </a:r>
          </a:p>
          <a:p>
            <a:pPr>
              <a:spcBef>
                <a:spcPts val="1001"/>
              </a:spcBef>
              <a:buClr>
                <a:srgbClr val="000000"/>
              </a:buClr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 face recognition system is a technology that can identify and verify people from digital images and footage which is stored in their DB. </a:t>
            </a:r>
          </a:p>
          <a:p>
            <a:pPr>
              <a:spcBef>
                <a:spcPts val="1001"/>
              </a:spcBef>
              <a:buClr>
                <a:srgbClr val="000000"/>
              </a:buClr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We decided to use the  same face recognition approaches for web authentication for improving the security in websites and bringing a new approach in web authentication</a:t>
            </a:r>
            <a:r>
              <a:rPr lang="en-US" sz="1800" dirty="0"/>
              <a:t>.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000" b="1" strike="noStrike" spc="-1" dirty="0">
                <a:solidFill>
                  <a:srgbClr val="000000"/>
                </a:solidFill>
                <a:latin typeface="Times New Roman"/>
              </a:rPr>
              <a:t>Objectives of the Project</a:t>
            </a:r>
          </a:p>
        </p:txBody>
      </p:sp>
      <p:sp>
        <p:nvSpPr>
          <p:cNvPr id="51" name="PlaceHolder 2"/>
          <p:cNvSpPr>
            <a:spLocks noGrp="1"/>
          </p:cNvSpPr>
          <p:nvPr>
            <p:ph idx="4294967295"/>
          </p:nvPr>
        </p:nvSpPr>
        <p:spPr>
          <a:xfrm>
            <a:off x="693738" y="1325563"/>
            <a:ext cx="11498262" cy="4849812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2500"/>
          </a:bodyPr>
          <a:lstStyle/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the security of the application by implementing facial authentication as a robust and reliable user verification method.</a:t>
            </a: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 user-friendly login experience by enabling users to access the application quickly and effortlessly through facial recognition.</a:t>
            </a: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users to securely and conveniently access online services using their facial features as authentication.</a:t>
            </a: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 a high level of accuracy in facial recognition to reduce false positives and negatives.</a:t>
            </a: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user-friendly interface for capturing facial images, making it easy for users to register and authenticate themselves.</a:t>
            </a: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efficient and fast authentication process to provide a seamless user experience.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spcBef>
                <a:spcPts val="1001"/>
              </a:spcBef>
              <a:tabLst>
                <a:tab pos="0" algn="l"/>
              </a:tabLst>
            </a:pPr>
            <a:endParaRPr lang="en-US" sz="24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279418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1324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000" b="1" strike="noStrike" spc="-1" dirty="0">
                <a:solidFill>
                  <a:srgbClr val="000000"/>
                </a:solidFill>
                <a:latin typeface="Times New Roman"/>
              </a:rPr>
              <a:t>Literature Review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FFC00A1-225A-C7F5-F2A9-732B8D806D75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526320" y="1325520"/>
            <a:ext cx="11498400" cy="4850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DB8D099-AB6A-471E-41AF-D6D6D3F7DC8E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1093440" y="1896415"/>
            <a:ext cx="4366638" cy="3962743"/>
          </a:xfrm>
        </p:spPr>
      </p:pic>
      <p:graphicFrame>
        <p:nvGraphicFramePr>
          <p:cNvPr id="54" name="Subtitle 7">
            <a:extLst>
              <a:ext uri="{FF2B5EF4-FFF2-40B4-BE49-F238E27FC236}">
                <a16:creationId xmlns:a16="http://schemas.microsoft.com/office/drawing/2014/main" id="{0DA4B814-8A78-7F12-FA96-B3B1B53A9E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5776277"/>
              </p:ext>
            </p:extLst>
          </p:nvPr>
        </p:nvGraphicFramePr>
        <p:xfrm>
          <a:off x="6231960" y="1604520"/>
          <a:ext cx="5354280" cy="397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630640"/>
          </a:xfrm>
        </p:spPr>
        <p:txBody>
          <a:bodyPr lIns="90000" tIns="45000" rIns="90000" bIns="45000" anchor="ctr">
            <a:noAutofit/>
          </a:bodyPr>
          <a:lstStyle/>
          <a:p>
            <a:pPr indent="0" algn="ctr">
              <a:buNone/>
              <a:tabLst>
                <a:tab pos="0" algn="l"/>
              </a:tabLst>
            </a:pPr>
            <a:br>
              <a:rPr lang="en-US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0" strike="noStrike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Methodology/Architecture/Algorithm/Technique/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28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  <a:t>Proposed Methodology/Architecture/Algorithm/Technique/</a:t>
            </a:r>
            <a:r>
              <a:rPr lang="en-US" sz="4000" b="0" strike="noStrike" spc="-1" dirty="0" err="1">
                <a:solidFill>
                  <a:srgbClr val="000000"/>
                </a:solidFill>
                <a:latin typeface="Times New Roman"/>
              </a:rPr>
              <a:t>etc</a:t>
            </a:r>
            <a:endParaRPr lang="en-US" sz="40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AF6844-DCDE-1D4D-0CB0-41672ABC7E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46869" y="2374900"/>
            <a:ext cx="11498262" cy="3757612"/>
          </a:xfrm>
          <a:prstGeom prst="rect">
            <a:avLst/>
          </a:prstGeom>
          <a:noFill/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07622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32556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b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</a:br>
            <a:r>
              <a:rPr lang="en-US" sz="4000" b="0" strike="noStrike" spc="-1" dirty="0">
                <a:solidFill>
                  <a:srgbClr val="000000"/>
                </a:solidFill>
                <a:latin typeface="Times New Roman"/>
              </a:rPr>
              <a:t>Proposed Methodology/Architecture/Algorithm/Technique/</a:t>
            </a:r>
            <a:r>
              <a:rPr lang="en-US" sz="4000" b="0" strike="noStrike" spc="-1" dirty="0" err="1">
                <a:solidFill>
                  <a:srgbClr val="000000"/>
                </a:solidFill>
                <a:latin typeface="Times New Roman"/>
              </a:rPr>
              <a:t>etc</a:t>
            </a:r>
            <a:endParaRPr lang="en-US" sz="40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95F63C-31CF-EA5C-D5AC-01561F5E6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77" y="2174240"/>
            <a:ext cx="9754445" cy="376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1324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pc="-1" dirty="0">
                <a:solidFill>
                  <a:srgbClr val="000000"/>
                </a:solidFill>
                <a:latin typeface="Times New Roman"/>
              </a:rPr>
              <a:t>Implementation Details</a:t>
            </a:r>
            <a:endParaRPr lang="en-US" sz="40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26320" y="1325520"/>
            <a:ext cx="11498400" cy="48506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We are using AES Algorithm for our project.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</a:rPr>
              <a:t>As AES algorithm consists 4 main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IN" sz="2400" b="0" strike="noStrike" spc="-1" dirty="0">
                <a:solidFill>
                  <a:srgbClr val="000000"/>
                </a:solidFill>
                <a:latin typeface="Arial"/>
              </a:rPr>
              <a:t>Steps:</a:t>
            </a:r>
          </a:p>
          <a:p>
            <a:pPr marL="0" indent="0">
              <a:buNone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• Substitute byte </a:t>
            </a:r>
          </a:p>
          <a:p>
            <a:pPr marL="0" indent="0">
              <a:buNone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• Shift row </a:t>
            </a:r>
          </a:p>
          <a:p>
            <a:pPr marL="0" indent="0">
              <a:buNone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• Mix columns </a:t>
            </a:r>
          </a:p>
          <a:p>
            <a:pPr marL="0" indent="0">
              <a:buNone/>
            </a:pP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• Add round key </a:t>
            </a: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EEF9BA65-A689-D166-B422-EA61C83146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14" r="-3" b="3789"/>
          <a:stretch/>
        </p:blipFill>
        <p:spPr>
          <a:xfrm>
            <a:off x="5501143" y="1839049"/>
            <a:ext cx="6523577" cy="433711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{3FE37916-859A-0448-9608-B7059502AAED}tf16401369</Template>
  <TotalTime>265</TotalTime>
  <Words>500</Words>
  <Application>Microsoft Office PowerPoint</Application>
  <PresentationFormat>Widescreen</PresentationFormat>
  <Paragraphs>57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Atlas</vt:lpstr>
      <vt:lpstr>Review-2 on Web-Based Facial Authentication System</vt:lpstr>
      <vt:lpstr>Overview</vt:lpstr>
      <vt:lpstr>Introduction</vt:lpstr>
      <vt:lpstr>Objectives of the Project</vt:lpstr>
      <vt:lpstr>Literature Review</vt:lpstr>
      <vt:lpstr>   Proposed Methodology/Architecture/Algorithm/Technique/etc</vt:lpstr>
      <vt:lpstr>   Proposed Methodology/Architecture/Algorithm/Technique/etc</vt:lpstr>
      <vt:lpstr>   Proposed Methodology/Architecture/Algorithm/Technique/etc</vt:lpstr>
      <vt:lpstr>Implementation Details</vt:lpstr>
      <vt:lpstr>Results/Outputs</vt:lpstr>
      <vt:lpstr>Results</vt:lpstr>
      <vt:lpstr>Results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Transaction Management in JDBC</dc:title>
  <dc:subject/>
  <dc:creator>Chiranjeevi Lect</dc:creator>
  <dc:description/>
  <cp:lastModifiedBy>MOHAMMED ADNAN</cp:lastModifiedBy>
  <cp:revision>17</cp:revision>
  <dcterms:created xsi:type="dcterms:W3CDTF">2023-08-05T05:18:30Z</dcterms:created>
  <dcterms:modified xsi:type="dcterms:W3CDTF">2023-11-07T15:15:18Z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9</vt:i4>
  </property>
</Properties>
</file>